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59" r:id="rId3"/>
    <p:sldId id="260" r:id="rId4"/>
    <p:sldId id="275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12.8.2021.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522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7477C13-02A6-4681-8933-1AAB54427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</a:blip>
          <a:srcRect t="18369" b="24769"/>
          <a:stretch/>
        </p:blipFill>
        <p:spPr>
          <a:xfrm>
            <a:off x="1040524" y="1121983"/>
            <a:ext cx="10121461" cy="575529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451" y="2772990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hr-HR" sz="7200" b="1" dirty="0"/>
              <a:t>Italija – u središtu Sredozemlja</a:t>
            </a:r>
            <a:endParaRPr lang="x-none" sz="7200" b="1" dirty="0"/>
          </a:p>
        </p:txBody>
      </p:sp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2BFD266-19D2-490C-AF89-7E898AC5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353" y="1391055"/>
            <a:ext cx="3932237" cy="1031132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Ponavljanje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2CA76997-B1B9-488E-A8F2-2808C56C8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92751"/>
            <a:ext cx="9209185" cy="4003249"/>
          </a:xfrm>
        </p:spPr>
        <p:txBody>
          <a:bodyPr>
            <a:normAutofit/>
          </a:bodyPr>
          <a:lstStyle/>
          <a:p>
            <a:r>
              <a:rPr lang="hr-HR" sz="2200" dirty="0"/>
              <a:t>Nacrtaj umnu mapu. </a:t>
            </a:r>
          </a:p>
          <a:p>
            <a:endParaRPr lang="hr-HR" sz="2200" dirty="0"/>
          </a:p>
          <a:p>
            <a:endParaRPr lang="hr-HR" sz="2200" dirty="0"/>
          </a:p>
          <a:p>
            <a:endParaRPr lang="hr-HR" sz="2200" dirty="0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E6D2AF85-3437-40C1-B94E-5B35D2897AE3}"/>
              </a:ext>
            </a:extLst>
          </p:cNvPr>
          <p:cNvSpPr/>
          <p:nvPr/>
        </p:nvSpPr>
        <p:spPr>
          <a:xfrm>
            <a:off x="4034672" y="3629320"/>
            <a:ext cx="3007151" cy="12254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200" dirty="0"/>
              <a:t>Italija</a:t>
            </a:r>
          </a:p>
        </p:txBody>
      </p:sp>
    </p:spTree>
    <p:extLst>
      <p:ext uri="{BB962C8B-B14F-4D97-AF65-F5344CB8AC3E}">
        <p14:creationId xmlns:p14="http://schemas.microsoft.com/office/powerpoint/2010/main" val="200265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Izradio: Damir Vinković</a:t>
            </a:r>
            <a:r>
              <a:rPr lang="hr-HR"/>
              <a:t>, prof.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58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47" y="1615183"/>
            <a:ext cx="9837683" cy="1108181"/>
          </a:xfrm>
        </p:spPr>
        <p:txBody>
          <a:bodyPr>
            <a:normAutofit/>
          </a:bodyPr>
          <a:lstStyle/>
          <a:p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Nakon današnjeg sata moći ćete…</a:t>
            </a:r>
            <a:endParaRPr lang="x-none" sz="5400" dirty="0">
              <a:latin typeface="+mn-l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447" y="2989009"/>
            <a:ext cx="9837683" cy="2486881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hr-HR" dirty="0"/>
              <a:t>Analizirati gospodarsku važnost turizma i utjecaj na preobrazbu prostora u državama Srednje Europe</a:t>
            </a:r>
          </a:p>
          <a:p>
            <a:pPr marL="342900" indent="-3429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hr-HR" dirty="0"/>
              <a:t>Analizirati posebnosti Italije i njezinu ulogu u regiji, Europi i svijetu</a:t>
            </a: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964421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Zadatak</a:t>
            </a:r>
            <a:endParaRPr lang="x-none" sz="4400" dirty="0">
              <a:latin typeface="+mn-lt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358587-E138-49B3-8BF5-DB0BFAB5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273750"/>
            <a:ext cx="10515600" cy="38063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Otvori bilježnicu i napiši nekoliko riječi koje vas asociraju na Italiju</a:t>
            </a:r>
          </a:p>
          <a:p>
            <a:r>
              <a:rPr lang="hr-HR" dirty="0">
                <a:solidFill>
                  <a:schemeClr val="tx1"/>
                </a:solidFill>
              </a:rPr>
              <a:t>Pizza, nogomet, tijesto, bolonjez, automobili, gradovi, kosi toranj…</a:t>
            </a:r>
          </a:p>
        </p:txBody>
      </p:sp>
    </p:spTree>
    <p:extLst>
      <p:ext uri="{BB962C8B-B14F-4D97-AF65-F5344CB8AC3E}">
        <p14:creationId xmlns:p14="http://schemas.microsoft.com/office/powerpoint/2010/main" val="23080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130" y="1423269"/>
            <a:ext cx="10515600" cy="770868"/>
          </a:xfrm>
        </p:spPr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Osnovni podaci</a:t>
            </a:r>
            <a:endParaRPr lang="x-none" dirty="0">
              <a:latin typeface="+mn-lt"/>
            </a:endParaRP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70826"/>
            <a:ext cx="5181600" cy="3918251"/>
          </a:xfrm>
        </p:spPr>
        <p:txBody>
          <a:bodyPr>
            <a:normAutofit/>
          </a:bodyPr>
          <a:lstStyle/>
          <a:p>
            <a:r>
              <a:rPr lang="hr-HR" sz="2200" dirty="0"/>
              <a:t>površina- 301 300km²</a:t>
            </a:r>
          </a:p>
          <a:p>
            <a:r>
              <a:rPr lang="hr-HR" sz="2200" dirty="0"/>
              <a:t>broj stanovnika- 60 600 000 (2019.g.)</a:t>
            </a:r>
          </a:p>
          <a:p>
            <a:r>
              <a:rPr lang="hr-HR" sz="2200" dirty="0"/>
              <a:t>glavni grad- Rim</a:t>
            </a:r>
          </a:p>
          <a:p>
            <a:r>
              <a:rPr lang="hr-HR" sz="2200" dirty="0"/>
              <a:t>Talijanska republika </a:t>
            </a:r>
          </a:p>
          <a:p>
            <a:r>
              <a:rPr lang="hr-HR" sz="2200" dirty="0"/>
              <a:t>20 regija</a:t>
            </a:r>
          </a:p>
          <a:p>
            <a:endParaRPr lang="hr-HR" sz="2200" dirty="0"/>
          </a:p>
          <a:p>
            <a:pPr marL="0" indent="0" algn="ctr">
              <a:buNone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Na geografskoj karti pronađi glavni grad Italije.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340235A-2B07-4C89-82D9-21458D0D7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087" y="1209773"/>
            <a:ext cx="4703643" cy="55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518" y="1423269"/>
            <a:ext cx="10515600" cy="770868"/>
          </a:xfrm>
        </p:spPr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Geografski položaj</a:t>
            </a:r>
            <a:endParaRPr lang="x-none" dirty="0">
              <a:latin typeface="+mn-lt"/>
            </a:endParaRP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70234"/>
            <a:ext cx="4953001" cy="4729656"/>
          </a:xfrm>
        </p:spPr>
        <p:txBody>
          <a:bodyPr>
            <a:normAutofit lnSpcReduction="10000"/>
          </a:bodyPr>
          <a:lstStyle/>
          <a:p>
            <a:r>
              <a:rPr lang="hr-HR" sz="2200" dirty="0"/>
              <a:t>položena je u središte europskog Sredozemlja</a:t>
            </a:r>
          </a:p>
          <a:p>
            <a:r>
              <a:rPr lang="hr-HR" sz="2200" dirty="0"/>
              <a:t>poveznica istočnog i zapadnog Sredozemlja</a:t>
            </a:r>
          </a:p>
          <a:p>
            <a:r>
              <a:rPr lang="hr-HR" sz="2200" dirty="0"/>
              <a:t>između Ligurskog, Tirenskog, Sredozemnog, Jonskog i Jadranskog mora</a:t>
            </a:r>
          </a:p>
          <a:p>
            <a:r>
              <a:rPr lang="hr-HR" sz="2200" dirty="0"/>
              <a:t>na sjeveru su Alpe</a:t>
            </a:r>
          </a:p>
          <a:p>
            <a:r>
              <a:rPr lang="hr-HR" sz="2200" dirty="0"/>
              <a:t>kod otočne skupine </a:t>
            </a:r>
            <a:r>
              <a:rPr lang="hr-HR" sz="2200" dirty="0" err="1"/>
              <a:t>Pelagijski</a:t>
            </a:r>
            <a:r>
              <a:rPr lang="hr-HR" sz="2200" dirty="0"/>
              <a:t> otoci (</a:t>
            </a:r>
            <a:r>
              <a:rPr lang="hr-HR" sz="2200" dirty="0" err="1"/>
              <a:t>Lampedusa</a:t>
            </a:r>
            <a:r>
              <a:rPr lang="hr-HR" sz="2200" dirty="0"/>
              <a:t>, Lampione i </a:t>
            </a:r>
            <a:r>
              <a:rPr lang="hr-HR" sz="2200" dirty="0" err="1"/>
              <a:t>Linosa</a:t>
            </a:r>
            <a:r>
              <a:rPr lang="hr-HR" sz="2200" dirty="0"/>
              <a:t> ) najviše se približila Africi- </a:t>
            </a:r>
            <a:r>
              <a:rPr lang="hr-HR" sz="2200" dirty="0" err="1"/>
              <a:t>Sicilijski</a:t>
            </a:r>
            <a:r>
              <a:rPr lang="hr-HR" sz="2200" dirty="0"/>
              <a:t> prolaz</a:t>
            </a:r>
          </a:p>
          <a:p>
            <a:endParaRPr lang="hr-HR" sz="2200" dirty="0"/>
          </a:p>
          <a:p>
            <a:pPr marL="0" indent="0" algn="ctr">
              <a:buNone/>
            </a:pP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Prisjeti se najnovijih smjerova migracija!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AA0DFD14-FD83-4F9E-84CD-8F5BD0202772}"/>
              </a:ext>
            </a:extLst>
          </p:cNvPr>
          <p:cNvSpPr/>
          <p:nvPr/>
        </p:nvSpPr>
        <p:spPr>
          <a:xfrm>
            <a:off x="6483020" y="5695456"/>
            <a:ext cx="5068615" cy="770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Na geografskoj karti pronađi mora koja okružuju Italiju.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105DADB-28DD-4819-89B6-3BD690798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428" y="2314015"/>
            <a:ext cx="5822731" cy="286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D969C6D-D775-4D6B-9260-AA784F8F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66" y="1442559"/>
            <a:ext cx="4982943" cy="537811"/>
          </a:xfrm>
        </p:spPr>
        <p:txBody>
          <a:bodyPr>
            <a:normAutofit fontScale="90000"/>
          </a:bodyPr>
          <a:lstStyle/>
          <a:p>
            <a:r>
              <a:rPr lang="hr-HR" sz="4900" dirty="0">
                <a:latin typeface="+mn-lt"/>
              </a:rPr>
              <a:t>Prirodna obilježja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A42C56-15D8-45F9-8B6C-CC445018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60397"/>
            <a:ext cx="5907853" cy="36356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apeninska i alpska zemlja- prevladavaju planine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dva velika otoka- Sicilija i Sardinija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Alpe su znatno više od Apenina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protežu se od </a:t>
            </a:r>
            <a:r>
              <a:rPr lang="hr-HR" sz="2200" dirty="0" err="1"/>
              <a:t>Genovskog</a:t>
            </a:r>
            <a:r>
              <a:rPr lang="hr-HR" sz="2200" dirty="0"/>
              <a:t> zaljeva do granice sa Austrijom i Slovenijom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velika prometna prepreka- gradnja tunela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brojna ledenjačka jezera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F72A445-9FC1-442E-95FE-4E5B22351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269" y="1403917"/>
            <a:ext cx="4282870" cy="538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F80FADC8-7F3A-44D3-843F-873F8579CF50}"/>
              </a:ext>
            </a:extLst>
          </p:cNvPr>
          <p:cNvSpPr/>
          <p:nvPr/>
        </p:nvSpPr>
        <p:spPr>
          <a:xfrm>
            <a:off x="1113056" y="5572291"/>
            <a:ext cx="5361315" cy="10037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Na geografskoj karti pronađi neka ledenjačka jezera. U bilježnicu napiši njihove nazive.</a:t>
            </a:r>
          </a:p>
        </p:txBody>
      </p:sp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3580BCC-29C1-4A23-A8D8-F4888488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Padska nizina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zervirano mjesto teksta 4">
            <a:extLst>
              <a:ext uri="{FF2B5EF4-FFF2-40B4-BE49-F238E27FC236}">
                <a16:creationId xmlns:a16="http://schemas.microsoft.com/office/drawing/2014/main" id="{9C8C69B5-793A-44AB-927F-BC99F054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77" y="2834649"/>
            <a:ext cx="4678154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200" dirty="0"/>
              <a:t>p</a:t>
            </a:r>
            <a:r>
              <a:rPr lang="en-US" sz="2200" dirty="0" err="1"/>
              <a:t>rostire</a:t>
            </a:r>
            <a:r>
              <a:rPr lang="en-US" sz="2200" dirty="0"/>
              <a:t> se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Alpa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Apenina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200" dirty="0"/>
              <a:t>n</a:t>
            </a:r>
            <a:r>
              <a:rPr lang="en-US" sz="2200" dirty="0" err="1"/>
              <a:t>ajplodniji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poljoprivredno</a:t>
            </a:r>
            <a:r>
              <a:rPr lang="en-US" sz="2200" dirty="0"/>
              <a:t> </a:t>
            </a:r>
            <a:r>
              <a:rPr lang="en-US" sz="2200" dirty="0" err="1"/>
              <a:t>najvažniji</a:t>
            </a:r>
            <a:r>
              <a:rPr lang="en-US" sz="2200" dirty="0"/>
              <a:t> </a:t>
            </a:r>
            <a:r>
              <a:rPr lang="en-US" sz="2200" dirty="0" err="1"/>
              <a:t>dio</a:t>
            </a:r>
            <a:r>
              <a:rPr lang="en-US" sz="2200" dirty="0"/>
              <a:t> </a:t>
            </a:r>
            <a:r>
              <a:rPr lang="en-US" sz="2200" dirty="0" err="1"/>
              <a:t>Italije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200" dirty="0"/>
              <a:t>s</a:t>
            </a:r>
            <a:r>
              <a:rPr lang="en-US" sz="2200" dirty="0"/>
              <a:t> </a:t>
            </a:r>
            <a:r>
              <a:rPr lang="en-US" sz="2200" dirty="0" err="1"/>
              <a:t>Alpa</a:t>
            </a:r>
            <a:r>
              <a:rPr lang="en-US" sz="2200" dirty="0"/>
              <a:t> </a:t>
            </a:r>
            <a:r>
              <a:rPr lang="en-US" sz="2200" dirty="0" err="1"/>
              <a:t>teče</a:t>
            </a:r>
            <a:r>
              <a:rPr lang="en-US" sz="2200" dirty="0"/>
              <a:t> </a:t>
            </a:r>
            <a:r>
              <a:rPr lang="en-US" sz="2200" dirty="0" err="1"/>
              <a:t>rijeka</a:t>
            </a:r>
            <a:r>
              <a:rPr lang="en-US" sz="2200" dirty="0"/>
              <a:t> Po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200" dirty="0"/>
              <a:t>t</a:t>
            </a:r>
            <a:r>
              <a:rPr lang="en-US" sz="2200" dirty="0" err="1"/>
              <a:t>aloži</a:t>
            </a:r>
            <a:r>
              <a:rPr lang="en-US" sz="2200" dirty="0"/>
              <a:t> </a:t>
            </a:r>
            <a:r>
              <a:rPr lang="en-US" sz="2200" dirty="0" err="1"/>
              <a:t>velike</a:t>
            </a:r>
            <a:r>
              <a:rPr lang="en-US" sz="2200" dirty="0"/>
              <a:t> </a:t>
            </a:r>
            <a:r>
              <a:rPr lang="en-US" sz="2200" dirty="0" err="1"/>
              <a:t>količine</a:t>
            </a:r>
            <a:r>
              <a:rPr lang="en-US" sz="2200" dirty="0"/>
              <a:t> </a:t>
            </a:r>
            <a:r>
              <a:rPr lang="en-US" sz="2200" dirty="0" err="1"/>
              <a:t>materijala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ušće</a:t>
            </a:r>
            <a:r>
              <a:rPr lang="en-US" sz="2200" dirty="0"/>
              <a:t> u </a:t>
            </a:r>
            <a:r>
              <a:rPr lang="en-US" sz="2200" dirty="0" err="1"/>
              <a:t>Jadransko</a:t>
            </a:r>
            <a:r>
              <a:rPr lang="en-US" sz="2200" dirty="0"/>
              <a:t> more</a:t>
            </a:r>
          </a:p>
          <a:p>
            <a:pPr marL="57150"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Pročitaj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u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udžbeniku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stranici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131. o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delti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rijeke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Po</a:t>
            </a:r>
          </a:p>
        </p:txBody>
      </p:sp>
      <p:pic>
        <p:nvPicPr>
          <p:cNvPr id="2" name="Rezervirano mjesto sadržaja 1" descr="Slika na kojoj se prikazuje karta&#10;&#10;Opis je automatski generiran">
            <a:extLst>
              <a:ext uri="{FF2B5EF4-FFF2-40B4-BE49-F238E27FC236}">
                <a16:creationId xmlns:a16="http://schemas.microsoft.com/office/drawing/2014/main" id="{098AD820-4D50-4502-868B-36AFB5852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53" r="22155" b="-1"/>
          <a:stretch/>
        </p:blipFill>
        <p:spPr>
          <a:xfrm>
            <a:off x="5948776" y="341376"/>
            <a:ext cx="6193964" cy="617524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79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BE63E41-C7EA-46D9-AD85-C6F064E1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244" y="1413082"/>
            <a:ext cx="3932237" cy="1206230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Stanovništvo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C16833C-4097-45A2-99B3-454697D18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4174" y="2083733"/>
            <a:ext cx="6957483" cy="380027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peta po broju stanovnika u Europi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brojne etničke zajednice: na SZ- Francuzi, na SI- Austrijanci i Slovenci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u pokrajini </a:t>
            </a:r>
            <a:r>
              <a:rPr lang="hr-HR" sz="2200" dirty="0" err="1"/>
              <a:t>Molise</a:t>
            </a:r>
            <a:r>
              <a:rPr lang="hr-HR" sz="2200" dirty="0"/>
              <a:t>- moliški Hrvati doseljeni u 16 .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izrazito neravnomjerno naseljena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najgušće naseljena </a:t>
            </a:r>
            <a:r>
              <a:rPr lang="hr-HR" sz="2200" dirty="0" err="1"/>
              <a:t>Padska</a:t>
            </a:r>
            <a:r>
              <a:rPr lang="hr-HR" sz="2200" dirty="0"/>
              <a:t> nizina i područje oko Rima i Napulja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s prostora siromašnijeg juga velike migracije stanovništva prema sjeveru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nizak prirodni prirast- demografska starost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danas useljenička zemlja- prema procjeni oko 5 milijuna doseljenika </a:t>
            </a:r>
          </a:p>
        </p:txBody>
      </p:sp>
      <p:sp>
        <p:nvSpPr>
          <p:cNvPr id="2" name="Oblak 1">
            <a:extLst>
              <a:ext uri="{FF2B5EF4-FFF2-40B4-BE49-F238E27FC236}">
                <a16:creationId xmlns:a16="http://schemas.microsoft.com/office/drawing/2014/main" id="{D7DE6B48-F667-4830-9854-2C465D93A978}"/>
              </a:ext>
            </a:extLst>
          </p:cNvPr>
          <p:cNvSpPr/>
          <p:nvPr/>
        </p:nvSpPr>
        <p:spPr>
          <a:xfrm rot="21024247">
            <a:off x="7956331" y="3195144"/>
            <a:ext cx="4067504" cy="2249773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Na geografskoj karti pronađi pokrajinu </a:t>
            </a:r>
            <a:r>
              <a:rPr lang="hr-HR" sz="2000" dirty="0" err="1">
                <a:solidFill>
                  <a:schemeClr val="tx1"/>
                </a:solidFill>
              </a:rPr>
              <a:t>Molise</a:t>
            </a:r>
            <a:r>
              <a:rPr lang="hr-HR" sz="2000" dirty="0">
                <a:solidFill>
                  <a:schemeClr val="tx1"/>
                </a:solidFill>
              </a:rPr>
              <a:t>. Iz kojih dijela Hrvatske su se iseljavali u navedenu pokrajinu?</a:t>
            </a:r>
          </a:p>
        </p:txBody>
      </p:sp>
    </p:spTree>
    <p:extLst>
      <p:ext uri="{BB962C8B-B14F-4D97-AF65-F5344CB8AC3E}">
        <p14:creationId xmlns:p14="http://schemas.microsoft.com/office/powerpoint/2010/main" val="1316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43A060C8-FE05-4992-A826-F13A8FF3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146" y="1502084"/>
            <a:ext cx="9271164" cy="1070043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Uloga Italije u regiji, Europi i svijetu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944EB3-4E61-42CA-9C96-83B11EAF2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2161" y="2414921"/>
            <a:ext cx="6086529" cy="374190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izdvaja se prema dohotku po stanovniku u regiji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gospodarska velesila- G7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snažna industrija, turizam i trgovina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jedna od osnivačica Europske unije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sjedište međunarodnih organizacija- Organizacija za hranu i poljoprivredu (FAO)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veliki problem predstavlja nesklad u razvijenosti pojedinih regija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EBC878-7CB5-44E2-8341-DA984F4A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33" y="2570329"/>
            <a:ext cx="1368300" cy="17941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2C13C16-9ED9-48C4-94A8-3ACFCBB7D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4" r="20551"/>
          <a:stretch/>
        </p:blipFill>
        <p:spPr>
          <a:xfrm>
            <a:off x="541158" y="4775752"/>
            <a:ext cx="1759227" cy="1600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F8DC627-C968-4AC2-BEC8-B47022492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705" y="4400361"/>
            <a:ext cx="1902219" cy="235098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DB0FC0D-68B9-440D-A5AC-673FE4816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466" y="2310460"/>
            <a:ext cx="3175551" cy="2117034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EF3DBE28-DAF0-4008-9537-FF55090820FD}"/>
              </a:ext>
            </a:extLst>
          </p:cNvPr>
          <p:cNvSpPr/>
          <p:nvPr/>
        </p:nvSpPr>
        <p:spPr>
          <a:xfrm>
            <a:off x="3519783" y="5733673"/>
            <a:ext cx="4531284" cy="8463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Navedi talijanske modne marke i marke automobila.</a:t>
            </a:r>
          </a:p>
        </p:txBody>
      </p:sp>
    </p:spTree>
    <p:extLst>
      <p:ext uri="{BB962C8B-B14F-4D97-AF65-F5344CB8AC3E}">
        <p14:creationId xmlns:p14="http://schemas.microsoft.com/office/powerpoint/2010/main" val="25941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407</Words>
  <Application>Microsoft Office PowerPoint</Application>
  <PresentationFormat>Široki zaslon</PresentationFormat>
  <Paragraphs>62</Paragraphs>
  <Slides>11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Calibri Light</vt:lpstr>
      <vt:lpstr>Arial</vt:lpstr>
      <vt:lpstr>Calibri</vt:lpstr>
      <vt:lpstr>Office Theme</vt:lpstr>
      <vt:lpstr>Italija – u središtu Sredozemlja</vt:lpstr>
      <vt:lpstr>Nakon današnjeg sata moći ćete…</vt:lpstr>
      <vt:lpstr>Zadatak</vt:lpstr>
      <vt:lpstr>Osnovni podaci</vt:lpstr>
      <vt:lpstr>Geografski položaj</vt:lpstr>
      <vt:lpstr>Prirodna obilježja  </vt:lpstr>
      <vt:lpstr>Padska nizina</vt:lpstr>
      <vt:lpstr>Stanovništvo</vt:lpstr>
      <vt:lpstr>Uloga Italije u regiji, Europi i svijetu</vt:lpstr>
      <vt:lpstr>Ponavljanje</vt:lpstr>
      <vt:lpstr>Izradio: Damir Vinković, prof.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56</cp:revision>
  <dcterms:created xsi:type="dcterms:W3CDTF">2021-01-04T08:54:24Z</dcterms:created>
  <dcterms:modified xsi:type="dcterms:W3CDTF">2021-08-12T16:57:59Z</dcterms:modified>
</cp:coreProperties>
</file>